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492" r:id="rId3"/>
    <p:sldId id="494" r:id="rId4"/>
    <p:sldId id="495" r:id="rId5"/>
    <p:sldId id="496" r:id="rId6"/>
    <p:sldId id="497" r:id="rId7"/>
    <p:sldId id="257" r:id="rId8"/>
    <p:sldId id="341" r:id="rId9"/>
    <p:sldId id="498" r:id="rId10"/>
    <p:sldId id="500" r:id="rId11"/>
    <p:sldId id="501" r:id="rId12"/>
    <p:sldId id="502" r:id="rId13"/>
    <p:sldId id="50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390"/>
    <a:srgbClr val="011F4C"/>
    <a:srgbClr val="D4E986"/>
    <a:srgbClr val="31538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29"/>
    <p:restoredTop sz="85817"/>
  </p:normalViewPr>
  <p:slideViewPr>
    <p:cSldViewPr snapToGrid="0" snapToObjects="1">
      <p:cViewPr varScale="1">
        <p:scale>
          <a:sx n="99" d="100"/>
          <a:sy n="99" d="100"/>
        </p:scale>
        <p:origin x="13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356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721EC02-3187-8341-9034-AE0EA2D609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936A09-9872-CC4A-94B1-4A2A595249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44321-BDD7-4341-8713-07BB58C83F3B}" type="datetimeFigureOut">
              <a:rPr lang="en-US" smtClean="0"/>
              <a:t>9/20/22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B05A74-D8AC-954F-9E40-0DB49AE9BD9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08630-74C8-E742-8237-8DD0BAD1F5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D3A765-16EC-184A-BFC4-0CEAD4FE3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471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B18385-DA48-E248-9ABF-976618441976}" type="datetimeFigureOut">
              <a:rPr lang="en-US" smtClean="0"/>
              <a:t>9/20/22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3C1329-6B96-1747-A969-4114EA8B0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68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C1329-6B96-1747-A969-4114EA8B0BE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101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77D3F-6774-E94E-9082-04ECDB6F7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169C43-740C-5440-AC82-94EDEC82CD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826BF-3836-9D49-8238-429329DB7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5790" y="6362967"/>
            <a:ext cx="1126210" cy="495031"/>
          </a:xfrm>
          <a:prstGeom prst="rect">
            <a:avLst/>
          </a:prstGeom>
        </p:spPr>
        <p:txBody>
          <a:bodyPr/>
          <a:lstStyle/>
          <a:p>
            <a:fld id="{25903A29-1C0C-5944-B4B1-749469178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089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51774-0D91-204D-A978-0436802E9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3295AB-AC32-C241-89BD-7238D6998E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C484E-BB33-9847-B634-A454E0B4B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1" y="6362968"/>
            <a:ext cx="12166600" cy="495031"/>
          </a:xfrm>
          <a:prstGeom prst="rect">
            <a:avLst/>
          </a:prstGeom>
        </p:spPr>
        <p:txBody>
          <a:bodyPr/>
          <a:lstStyle/>
          <a:p>
            <a:r>
              <a:rPr lang="en-US"/>
              <a:t>IT 705 - 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543341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225A51-FBBE-D14A-A086-21AF2C249B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4EDC11-6A6A-254E-8DEB-4633A3865E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8F65B-5309-3748-BA79-2B09E805B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1" y="6362968"/>
            <a:ext cx="12166600" cy="495031"/>
          </a:xfrm>
          <a:prstGeom prst="rect">
            <a:avLst/>
          </a:prstGeom>
        </p:spPr>
        <p:txBody>
          <a:bodyPr/>
          <a:lstStyle/>
          <a:p>
            <a:r>
              <a:rPr lang="en-US"/>
              <a:t>IT 705 - 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247205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54BA5-570B-4BB5-B3E7-33BEEF6B99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8FB4CE90-470A-43E3-A052-3E8AD880B4A5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4F9F236-E5F1-497B-9D2D-66F8717F5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/>
              <a:t>IT 705 - Project Management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199C20A-51FB-47CF-8539-89D6150A17E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41300" y="1443037"/>
            <a:ext cx="11734800" cy="47067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7759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96117-1EAF-0E4E-810A-818DC8A41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21F0D-AB30-D044-9336-91338CA7F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3947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16B81-A168-EF40-984E-1DE948CB3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76DBF-543B-4740-9F34-B413953BE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0E723-42C7-454E-92D8-F91D7695A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1" y="6362968"/>
            <a:ext cx="12166600" cy="495031"/>
          </a:xfrm>
          <a:prstGeom prst="rect">
            <a:avLst/>
          </a:prstGeom>
        </p:spPr>
        <p:txBody>
          <a:bodyPr/>
          <a:lstStyle/>
          <a:p>
            <a:r>
              <a:rPr lang="en-US"/>
              <a:t>IT 705 - 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4054220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0D60C-1EF9-3949-9A58-AD0AA1C2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25508-589B-6349-9649-CFC57D424B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F91B6A-B205-6647-84EE-8C060D60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A7CD7B-FB24-8645-AFFF-B9F606396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1" y="6362968"/>
            <a:ext cx="12166600" cy="495031"/>
          </a:xfrm>
          <a:prstGeom prst="rect">
            <a:avLst/>
          </a:prstGeom>
        </p:spPr>
        <p:txBody>
          <a:bodyPr/>
          <a:lstStyle/>
          <a:p>
            <a:r>
              <a:rPr lang="en-US"/>
              <a:t>IT 705 - 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2095710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29118-8EF1-8D4D-8FB2-A5F3FB0E3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A3756-CB55-6944-8167-8AD5A53FE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B872F5-DE14-7941-8B43-C4C179CE4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5AA792-D59A-714A-A652-18A4939495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9FC316-CEC1-A94A-A181-43E19E0A2C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4C60A3-4696-9646-8A15-6542D6AA8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1" y="6362968"/>
            <a:ext cx="12166600" cy="495031"/>
          </a:xfrm>
          <a:prstGeom prst="rect">
            <a:avLst/>
          </a:prstGeom>
        </p:spPr>
        <p:txBody>
          <a:bodyPr/>
          <a:lstStyle/>
          <a:p>
            <a:r>
              <a:rPr lang="en-US"/>
              <a:t>IT 705 - 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175669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8ABD4-A3EB-5246-AA80-39CF94AD0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F8D086-6C22-C74F-A091-2B8760A63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1" y="6362968"/>
            <a:ext cx="12166600" cy="495031"/>
          </a:xfrm>
          <a:prstGeom prst="rect">
            <a:avLst/>
          </a:prstGeom>
        </p:spPr>
        <p:txBody>
          <a:bodyPr/>
          <a:lstStyle/>
          <a:p>
            <a:r>
              <a:rPr lang="en-US"/>
              <a:t>IT 705 - 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1207439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C09BFD-DF97-C54C-B8AE-1FB3E83F6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1" y="6362968"/>
            <a:ext cx="12166600" cy="495031"/>
          </a:xfrm>
          <a:prstGeom prst="rect">
            <a:avLst/>
          </a:prstGeom>
        </p:spPr>
        <p:txBody>
          <a:bodyPr/>
          <a:lstStyle/>
          <a:p>
            <a:r>
              <a:rPr lang="en-US"/>
              <a:t>IT 705 - 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2431035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EA514-7C5D-144E-9C80-230DDF6E8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C35DC-FB97-3A4D-B208-73922292C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88A377-817C-9B4D-889A-2EF2C44097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19853B-3E17-6C4E-99F2-F631D126A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1" y="6362968"/>
            <a:ext cx="12166600" cy="495031"/>
          </a:xfrm>
          <a:prstGeom prst="rect">
            <a:avLst/>
          </a:prstGeom>
        </p:spPr>
        <p:txBody>
          <a:bodyPr/>
          <a:lstStyle/>
          <a:p>
            <a:r>
              <a:rPr lang="en-US"/>
              <a:t>IT 705 - 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1437257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A5941-AA28-B14E-AE78-FA5F30A01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6AAB73-8EA6-EB45-8335-80865DB862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D5405-4DC8-8D43-BFE1-BE49F5416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2A02FF-036A-5441-A334-8DB40EA12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1" y="6362968"/>
            <a:ext cx="12166600" cy="495031"/>
          </a:xfrm>
          <a:prstGeom prst="rect">
            <a:avLst/>
          </a:prstGeom>
        </p:spPr>
        <p:txBody>
          <a:bodyPr/>
          <a:lstStyle/>
          <a:p>
            <a:r>
              <a:rPr lang="en-US"/>
              <a:t>IT 705 - 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1762439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672105-D7E5-9D44-BD46-26C7A402D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15F8C8-9282-D745-8E42-910DABFF8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55C644-239D-AE4F-9DFE-E09B15AA6699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84189"/>
            <a:ext cx="375779" cy="473808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BFC74F-5897-BD45-9FB7-1B80EC85E0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IT 705 - Project Management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AF3BAE-09DC-FA42-AD87-7F281DD6A8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9B150-46FF-4A46-B20D-2C54AAF46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94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Ø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v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q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5FD90-7C36-8046-97F8-A0B3FBA37A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9015" y="3879454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ADAPTING AGILE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4900" b="1" i="1" dirty="0">
                <a:solidFill>
                  <a:srgbClr val="00B0F0"/>
                </a:solidFill>
                <a:latin typeface="Century Gothic" panose="020B0502020202020204" pitchFamily="34" charset="0"/>
              </a:rPr>
              <a:t>Servant Leadership</a:t>
            </a:r>
            <a:br>
              <a:rPr lang="en-US" sz="4900" b="1" i="1" dirty="0">
                <a:solidFill>
                  <a:srgbClr val="00B0F0"/>
                </a:solidFill>
                <a:latin typeface="Century Gothic" panose="020B0502020202020204" pitchFamily="34" charset="0"/>
              </a:rPr>
            </a:br>
            <a:r>
              <a:rPr lang="en-US" sz="4900" b="1" i="1" dirty="0">
                <a:solidFill>
                  <a:srgbClr val="00B0F0"/>
                </a:solidFill>
                <a:latin typeface="Century Gothic" panose="020B0502020202020204" pitchFamily="34" charset="0"/>
              </a:rPr>
              <a:t>Change Management</a:t>
            </a:r>
            <a:br>
              <a:rPr lang="en-US" sz="4900" b="1" i="1" dirty="0">
                <a:solidFill>
                  <a:srgbClr val="00B0F0"/>
                </a:solidFill>
                <a:latin typeface="Century Gothic" panose="020B0502020202020204" pitchFamily="34" charset="0"/>
              </a:rPr>
            </a:br>
            <a:r>
              <a:rPr lang="en-US" sz="4900" b="1" i="1" dirty="0">
                <a:solidFill>
                  <a:srgbClr val="00B0F0"/>
                </a:solidFill>
                <a:latin typeface="Century Gothic" panose="020B0502020202020204" pitchFamily="34" charset="0"/>
              </a:rPr>
              <a:t>Scrum Values &amp; Pillars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1CADF6-9323-4642-9F4D-BCA0C0EB4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962" y="1884981"/>
            <a:ext cx="4330105" cy="199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27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0802-99EE-FB46-A409-886B8C789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SCRUM SUPPORTS HEALTHY TEAM CULTURE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4CB06A-B20E-9643-AFB2-4D49E965A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883" y="1540713"/>
            <a:ext cx="8481389" cy="494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70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B23F9-5209-3F42-A833-133C48D9B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97" y="321610"/>
            <a:ext cx="6777216" cy="1325563"/>
          </a:xfrm>
        </p:spPr>
        <p:txBody>
          <a:bodyPr/>
          <a:lstStyle/>
          <a:p>
            <a:r>
              <a:rPr lang="en-US" dirty="0"/>
              <a:t>SCRUM VALUES AND PILLARS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A8A28-C248-FF48-82E5-46B463AA3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96" y="1798354"/>
            <a:ext cx="5576633" cy="360250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825E442-F78B-D34A-9F11-4B1E7296AB6F}"/>
              </a:ext>
            </a:extLst>
          </p:cNvPr>
          <p:cNvGrpSpPr/>
          <p:nvPr/>
        </p:nvGrpSpPr>
        <p:grpSpPr>
          <a:xfrm>
            <a:off x="6452936" y="1208981"/>
            <a:ext cx="5049253" cy="5245681"/>
            <a:chOff x="6452936" y="1208981"/>
            <a:chExt cx="5049253" cy="524568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4BB364E-3A3A-6F4B-8FF4-7C8F4277CCD8}"/>
                </a:ext>
              </a:extLst>
            </p:cNvPr>
            <p:cNvSpPr txBox="1"/>
            <p:nvPr/>
          </p:nvSpPr>
          <p:spPr>
            <a:xfrm>
              <a:off x="9813758" y="4700336"/>
              <a:ext cx="1688431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If any aspects of a process deviate outside acceptable limits or if the resulting product is unacceptable, the process being applied or the materials being produced must be adjusted.</a:t>
              </a:r>
              <a:endParaRPr lang="en-US" sz="60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FE9292E-23BF-C440-9A4E-6A20659B3B7C}"/>
                </a:ext>
              </a:extLst>
            </p:cNvPr>
            <p:cNvSpPr/>
            <p:nvPr/>
          </p:nvSpPr>
          <p:spPr>
            <a:xfrm>
              <a:off x="6793831" y="2125863"/>
              <a:ext cx="689811" cy="23421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6E813EE-26DB-2C42-93B9-F36103234D77}"/>
                </a:ext>
              </a:extLst>
            </p:cNvPr>
            <p:cNvSpPr/>
            <p:nvPr/>
          </p:nvSpPr>
          <p:spPr>
            <a:xfrm>
              <a:off x="8474242" y="2125863"/>
              <a:ext cx="689811" cy="23421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6DAA714-9A0D-7F45-B932-FCBF676837DD}"/>
                </a:ext>
              </a:extLst>
            </p:cNvPr>
            <p:cNvSpPr/>
            <p:nvPr/>
          </p:nvSpPr>
          <p:spPr>
            <a:xfrm>
              <a:off x="10154653" y="2125863"/>
              <a:ext cx="689811" cy="23421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877883-1410-8440-BEF2-039E1E1FFA94}"/>
                </a:ext>
              </a:extLst>
            </p:cNvPr>
            <p:cNvSpPr txBox="1"/>
            <p:nvPr/>
          </p:nvSpPr>
          <p:spPr>
            <a:xfrm>
              <a:off x="6452936" y="4700336"/>
              <a:ext cx="13716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The emergent process and work must be visible to those performing the work as well as those receiving the work.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BA151D-71E0-E94A-A0BA-1B063926630E}"/>
                </a:ext>
              </a:extLst>
            </p:cNvPr>
            <p:cNvSpPr txBox="1"/>
            <p:nvPr/>
          </p:nvSpPr>
          <p:spPr>
            <a:xfrm>
              <a:off x="8133347" y="4751075"/>
              <a:ext cx="13716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Agreed goals must be inspected frequently and diligently to detect potentially undesirable variances or problems</a:t>
              </a:r>
              <a:endParaRPr lang="en-US" sz="900" dirty="0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FAEF4793-69BA-FF4B-9D30-19F037C5FF86}"/>
                </a:ext>
              </a:extLst>
            </p:cNvPr>
            <p:cNvSpPr/>
            <p:nvPr/>
          </p:nvSpPr>
          <p:spPr>
            <a:xfrm>
              <a:off x="6793831" y="1208981"/>
              <a:ext cx="4050633" cy="876384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FD13D1-66B4-BD41-912D-E78324B171CA}"/>
                </a:ext>
              </a:extLst>
            </p:cNvPr>
            <p:cNvSpPr/>
            <p:nvPr/>
          </p:nvSpPr>
          <p:spPr>
            <a:xfrm rot="5400000">
              <a:off x="8752977" y="2542061"/>
              <a:ext cx="132337" cy="4050633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2242F3D-65A2-3E4E-905B-4BBAD18B494B}"/>
                </a:ext>
              </a:extLst>
            </p:cNvPr>
            <p:cNvSpPr txBox="1"/>
            <p:nvPr/>
          </p:nvSpPr>
          <p:spPr>
            <a:xfrm>
              <a:off x="7003813" y="2125863"/>
              <a:ext cx="23518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TRANSPARENCY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8E20A0-C792-4C4E-9DE4-DE4186C6942C}"/>
                </a:ext>
              </a:extLst>
            </p:cNvPr>
            <p:cNvSpPr txBox="1"/>
            <p:nvPr/>
          </p:nvSpPr>
          <p:spPr>
            <a:xfrm>
              <a:off x="8701551" y="2167540"/>
              <a:ext cx="23518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INSPECTION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3F6B58A-8A6A-144B-B229-94989AD4F56A}"/>
                </a:ext>
              </a:extLst>
            </p:cNvPr>
            <p:cNvSpPr txBox="1"/>
            <p:nvPr/>
          </p:nvSpPr>
          <p:spPr>
            <a:xfrm>
              <a:off x="10422785" y="2167540"/>
              <a:ext cx="23518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ADAPTION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43580AA-517A-4244-B950-018D81548C3E}"/>
              </a:ext>
            </a:extLst>
          </p:cNvPr>
          <p:cNvSpPr txBox="1"/>
          <p:nvPr/>
        </p:nvSpPr>
        <p:spPr>
          <a:xfrm>
            <a:off x="9627622" y="6547721"/>
            <a:ext cx="2433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SOURCE: SCRUM.ORG &amp; SCRUM GUIDE</a:t>
            </a:r>
          </a:p>
        </p:txBody>
      </p:sp>
    </p:spTree>
    <p:extLst>
      <p:ext uri="{BB962C8B-B14F-4D97-AF65-F5344CB8AC3E}">
        <p14:creationId xmlns:p14="http://schemas.microsoft.com/office/powerpoint/2010/main" val="191665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B23F9-5209-3F42-A833-133C48D9B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96" y="30480"/>
            <a:ext cx="10431377" cy="1647173"/>
          </a:xfrm>
          <a:solidFill>
            <a:schemeClr val="accent4"/>
          </a:solidFill>
        </p:spPr>
        <p:txBody>
          <a:bodyPr>
            <a:normAutofit fontScale="90000"/>
          </a:bodyPr>
          <a:lstStyle/>
          <a:p>
            <a:r>
              <a:rPr lang="en-US" dirty="0"/>
              <a:t>How Might the Scrum Values and Pillars Help Prevent “Unethical” Actions from Occurring within an Organization </a:t>
            </a:r>
            <a:r>
              <a:rPr lang="en-US" sz="2000" dirty="0"/>
              <a:t>(identify at least 3 values or Pillars and their actions)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A8A28-C248-FF48-82E5-46B463AA3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0" y="1989658"/>
            <a:ext cx="5884738" cy="380154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4632C47-4711-3B4A-BD72-D6DFD79E96D0}"/>
              </a:ext>
            </a:extLst>
          </p:cNvPr>
          <p:cNvGrpSpPr/>
          <p:nvPr/>
        </p:nvGrpSpPr>
        <p:grpSpPr>
          <a:xfrm>
            <a:off x="6844822" y="1723373"/>
            <a:ext cx="4781121" cy="4807489"/>
            <a:chOff x="6452936" y="1208981"/>
            <a:chExt cx="5049253" cy="524568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4BB364E-3A3A-6F4B-8FF4-7C8F4277CCD8}"/>
                </a:ext>
              </a:extLst>
            </p:cNvPr>
            <p:cNvSpPr txBox="1"/>
            <p:nvPr/>
          </p:nvSpPr>
          <p:spPr>
            <a:xfrm>
              <a:off x="9813758" y="4700336"/>
              <a:ext cx="1688431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If any aspects of a process deviate outside acceptable limits or if the resulting product is unacceptable, the process being applied or the materials being produced must be adjusted.</a:t>
              </a:r>
              <a:endParaRPr lang="en-US" sz="600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8A95B11-F412-B84C-A0ED-9ED78A93198C}"/>
                </a:ext>
              </a:extLst>
            </p:cNvPr>
            <p:cNvGrpSpPr/>
            <p:nvPr/>
          </p:nvGrpSpPr>
          <p:grpSpPr>
            <a:xfrm>
              <a:off x="6452936" y="1208981"/>
              <a:ext cx="4391528" cy="4988644"/>
              <a:chOff x="6452936" y="1208981"/>
              <a:chExt cx="4391528" cy="498864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FE9292E-23BF-C440-9A4E-6A20659B3B7C}"/>
                  </a:ext>
                </a:extLst>
              </p:cNvPr>
              <p:cNvSpPr/>
              <p:nvPr/>
            </p:nvSpPr>
            <p:spPr>
              <a:xfrm>
                <a:off x="6793831" y="2125863"/>
                <a:ext cx="689811" cy="23421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6E813EE-26DB-2C42-93B9-F36103234D77}"/>
                  </a:ext>
                </a:extLst>
              </p:cNvPr>
              <p:cNvSpPr/>
              <p:nvPr/>
            </p:nvSpPr>
            <p:spPr>
              <a:xfrm>
                <a:off x="8474242" y="2125863"/>
                <a:ext cx="689811" cy="23421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6DAA714-9A0D-7F45-B932-FCBF676837DD}"/>
                  </a:ext>
                </a:extLst>
              </p:cNvPr>
              <p:cNvSpPr/>
              <p:nvPr/>
            </p:nvSpPr>
            <p:spPr>
              <a:xfrm>
                <a:off x="10154653" y="2125863"/>
                <a:ext cx="689811" cy="23421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877883-1410-8440-BEF2-039E1E1FFA94}"/>
                  </a:ext>
                </a:extLst>
              </p:cNvPr>
              <p:cNvSpPr txBox="1"/>
              <p:nvPr/>
            </p:nvSpPr>
            <p:spPr>
              <a:xfrm>
                <a:off x="6452936" y="4700336"/>
                <a:ext cx="13716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The emergent process and work must be visible to those performing the work as well as those receiving the work.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6BA151D-71E0-E94A-A0BA-1B063926630E}"/>
                  </a:ext>
                </a:extLst>
              </p:cNvPr>
              <p:cNvSpPr txBox="1"/>
              <p:nvPr/>
            </p:nvSpPr>
            <p:spPr>
              <a:xfrm>
                <a:off x="8133347" y="4751075"/>
                <a:ext cx="13716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Agreed goals must be inspected frequently and diligently to detect potentially undesirable variances or problems</a:t>
                </a:r>
                <a:endParaRPr lang="en-US" sz="900" dirty="0"/>
              </a:p>
            </p:txBody>
          </p:sp>
          <p:sp>
            <p:nvSpPr>
              <p:cNvPr id="11" name="Triangle 10">
                <a:extLst>
                  <a:ext uri="{FF2B5EF4-FFF2-40B4-BE49-F238E27FC236}">
                    <a16:creationId xmlns:a16="http://schemas.microsoft.com/office/drawing/2014/main" id="{FAEF4793-69BA-FF4B-9D30-19F037C5FF86}"/>
                  </a:ext>
                </a:extLst>
              </p:cNvPr>
              <p:cNvSpPr/>
              <p:nvPr/>
            </p:nvSpPr>
            <p:spPr>
              <a:xfrm>
                <a:off x="6793831" y="1208981"/>
                <a:ext cx="4050633" cy="876384"/>
              </a:xfrm>
              <a:prstGeom prst="triangle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2FD13D1-66B4-BD41-912D-E78324B171CA}"/>
                  </a:ext>
                </a:extLst>
              </p:cNvPr>
              <p:cNvSpPr/>
              <p:nvPr/>
            </p:nvSpPr>
            <p:spPr>
              <a:xfrm rot="5400000">
                <a:off x="8752977" y="2542061"/>
                <a:ext cx="132337" cy="4050633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2242F3D-65A2-3E4E-905B-4BBAD18B494B}"/>
                  </a:ext>
                </a:extLst>
              </p:cNvPr>
              <p:cNvSpPr txBox="1"/>
              <p:nvPr/>
            </p:nvSpPr>
            <p:spPr>
              <a:xfrm>
                <a:off x="7003813" y="2125863"/>
                <a:ext cx="23518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</a:rPr>
                  <a:t>TRANSPARENCY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8E20A0-C792-4C4E-9DE4-DE4186C6942C}"/>
                  </a:ext>
                </a:extLst>
              </p:cNvPr>
              <p:cNvSpPr txBox="1"/>
              <p:nvPr/>
            </p:nvSpPr>
            <p:spPr>
              <a:xfrm>
                <a:off x="8701551" y="2167540"/>
                <a:ext cx="235188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</a:rPr>
                  <a:t>INSPECTION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F6B58A-8A6A-144B-B229-94989AD4F56A}"/>
                  </a:ext>
                </a:extLst>
              </p:cNvPr>
              <p:cNvSpPr txBox="1"/>
              <p:nvPr/>
            </p:nvSpPr>
            <p:spPr>
              <a:xfrm>
                <a:off x="10422785" y="2167540"/>
                <a:ext cx="23518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</a:rPr>
                  <a:t>ADAPTION</a:t>
                </a: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43580AA-517A-4244-B950-018D81548C3E}"/>
              </a:ext>
            </a:extLst>
          </p:cNvPr>
          <p:cNvSpPr txBox="1"/>
          <p:nvPr/>
        </p:nvSpPr>
        <p:spPr>
          <a:xfrm>
            <a:off x="9627622" y="6547721"/>
            <a:ext cx="2433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SOURCE: SCRUM.ORG &amp; SCRUM GUIDE</a:t>
            </a:r>
          </a:p>
        </p:txBody>
      </p:sp>
    </p:spTree>
    <p:extLst>
      <p:ext uri="{BB962C8B-B14F-4D97-AF65-F5344CB8AC3E}">
        <p14:creationId xmlns:p14="http://schemas.microsoft.com/office/powerpoint/2010/main" val="3210094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B5C75-E9D5-AC40-82F7-13102C51D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672" y="259670"/>
            <a:ext cx="10515600" cy="1325563"/>
          </a:xfrm>
          <a:noFill/>
        </p:spPr>
        <p:txBody>
          <a:bodyPr/>
          <a:lstStyle/>
          <a:p>
            <a:r>
              <a:rPr lang="en-US" dirty="0"/>
              <a:t>NEXT CLASS - MIDTERM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083DC-34D6-1140-BBA4-F3FEA81EE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585233"/>
            <a:ext cx="10515600" cy="4351338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85000" lnSpcReduction="20000"/>
          </a:bodyPr>
          <a:lstStyle/>
          <a:p>
            <a:r>
              <a:rPr lang="en-US" dirty="0"/>
              <a:t>2 Parts</a:t>
            </a:r>
          </a:p>
          <a:p>
            <a:pPr lvl="1"/>
            <a:r>
              <a:rPr lang="en-US" dirty="0"/>
              <a:t>Multiple Choice &amp; True/False</a:t>
            </a:r>
          </a:p>
          <a:p>
            <a:pPr lvl="2"/>
            <a:r>
              <a:rPr lang="en-US" dirty="0"/>
              <a:t>50% of Grade</a:t>
            </a:r>
          </a:p>
          <a:p>
            <a:pPr lvl="2"/>
            <a:r>
              <a:rPr lang="en-US" dirty="0"/>
              <a:t>15-20 questions</a:t>
            </a:r>
          </a:p>
          <a:p>
            <a:pPr lvl="1"/>
            <a:r>
              <a:rPr lang="en-US" dirty="0"/>
              <a:t>Written Response</a:t>
            </a:r>
          </a:p>
          <a:p>
            <a:pPr lvl="2"/>
            <a:r>
              <a:rPr lang="en-US" dirty="0"/>
              <a:t>50% of Grade</a:t>
            </a:r>
          </a:p>
          <a:p>
            <a:pPr lvl="2"/>
            <a:r>
              <a:rPr lang="en-US" dirty="0"/>
              <a:t>2-3 Responses</a:t>
            </a:r>
          </a:p>
          <a:p>
            <a:pPr lvl="3"/>
            <a:r>
              <a:rPr lang="en-US" dirty="0"/>
              <a:t>Possibly Project Charter</a:t>
            </a:r>
          </a:p>
          <a:p>
            <a:pPr lvl="3"/>
            <a:r>
              <a:rPr lang="en-US" dirty="0"/>
              <a:t>Possibly 2-3 Paragraph response</a:t>
            </a:r>
          </a:p>
          <a:p>
            <a:pPr lvl="3"/>
            <a:r>
              <a:rPr lang="en-US" dirty="0"/>
              <a:t>Possibly Identify and Describe if Given a Scenario</a:t>
            </a:r>
          </a:p>
          <a:p>
            <a:r>
              <a:rPr lang="en-US" dirty="0"/>
              <a:t>Covering All Material Taught to Date</a:t>
            </a:r>
          </a:p>
          <a:p>
            <a:pPr lvl="1"/>
            <a:r>
              <a:rPr lang="en-US" dirty="0"/>
              <a:t>Slides, Readings, Assignments</a:t>
            </a:r>
          </a:p>
          <a:p>
            <a:r>
              <a:rPr lang="en-US" dirty="0"/>
              <a:t>Open Book</a:t>
            </a:r>
          </a:p>
          <a:p>
            <a:pPr lvl="1"/>
            <a:r>
              <a:rPr lang="en-US" dirty="0"/>
              <a:t>Can only reference sources from Slides, Readings, Assignments</a:t>
            </a:r>
          </a:p>
          <a:p>
            <a:r>
              <a:rPr lang="en-US" dirty="0"/>
              <a:t>Full Class Time Allotted for the Exam</a:t>
            </a:r>
          </a:p>
        </p:txBody>
      </p:sp>
    </p:spTree>
    <p:extLst>
      <p:ext uri="{BB962C8B-B14F-4D97-AF65-F5344CB8AC3E}">
        <p14:creationId xmlns:p14="http://schemas.microsoft.com/office/powerpoint/2010/main" val="3606211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55EAF-2AD8-7C4A-986F-4440956DD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985" y="0"/>
            <a:ext cx="10515600" cy="1325563"/>
          </a:xfrm>
        </p:spPr>
        <p:txBody>
          <a:bodyPr/>
          <a:lstStyle/>
          <a:p>
            <a:r>
              <a:rPr lang="en-US" b="1" dirty="0"/>
              <a:t>Servant Leadership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3CD26080-391D-B443-9163-AE812EBB6583}"/>
              </a:ext>
            </a:extLst>
          </p:cNvPr>
          <p:cNvSpPr txBox="1">
            <a:spLocks/>
          </p:cNvSpPr>
          <p:nvPr/>
        </p:nvSpPr>
        <p:spPr>
          <a:xfrm>
            <a:off x="427566" y="1130998"/>
            <a:ext cx="11764434" cy="472077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v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dirty="0"/>
              <a:t>Robert Greenleaf coined the phrase servant leadership in the 1970s which focuses on service to others</a:t>
            </a:r>
          </a:p>
          <a:p>
            <a:pPr marL="0" indent="0" algn="just">
              <a:buNone/>
            </a:pPr>
            <a:r>
              <a:rPr lang="en-US" sz="2400" dirty="0"/>
              <a:t>Servant Leaders: </a:t>
            </a:r>
          </a:p>
          <a:p>
            <a:pPr lvl="1" algn="just"/>
            <a:r>
              <a:rPr lang="en-US" sz="1800" dirty="0"/>
              <a:t>Put others before themselves </a:t>
            </a:r>
          </a:p>
          <a:p>
            <a:pPr lvl="1" algn="just"/>
            <a:r>
              <a:rPr lang="en-US" sz="1800" dirty="0"/>
              <a:t>Help to change things for the better </a:t>
            </a:r>
          </a:p>
          <a:p>
            <a:pPr lvl="1" algn="just"/>
            <a:r>
              <a:rPr lang="en-US" sz="1800" dirty="0"/>
              <a:t>Try to understand others </a:t>
            </a:r>
          </a:p>
          <a:p>
            <a:pPr lvl="1" algn="just"/>
            <a:r>
              <a:rPr lang="en-US" sz="1800" dirty="0"/>
              <a:t>Try to see the best in everyone  </a:t>
            </a:r>
          </a:p>
          <a:p>
            <a:pPr lvl="1" algn="just"/>
            <a:r>
              <a:rPr lang="en-US" sz="1800" dirty="0"/>
              <a:t>Listen </a:t>
            </a:r>
          </a:p>
          <a:p>
            <a:pPr lvl="1" algn="just"/>
            <a:r>
              <a:rPr lang="en-US" sz="1800" dirty="0"/>
              <a:t>Include everyone</a:t>
            </a:r>
          </a:p>
          <a:p>
            <a:pPr lvl="1" algn="just"/>
            <a:r>
              <a:rPr lang="en-US" sz="1800" dirty="0"/>
              <a:t> Try to create a community </a:t>
            </a:r>
          </a:p>
          <a:p>
            <a:pPr lvl="1" algn="just"/>
            <a:endParaRPr lang="en-US" sz="1800" dirty="0"/>
          </a:p>
          <a:p>
            <a:pPr algn="just"/>
            <a:r>
              <a:rPr lang="en-US" sz="2400" dirty="0"/>
              <a:t>Engages by leading with questions, which they feel are of more important than providing answers</a:t>
            </a:r>
          </a:p>
          <a:p>
            <a:r>
              <a:rPr lang="en-US" sz="2400" dirty="0"/>
              <a:t>Focuses on shifting from managing for results to designing environments that create results</a:t>
            </a:r>
          </a:p>
          <a:p>
            <a:pPr algn="just"/>
            <a:r>
              <a:rPr lang="en-US" sz="2400" dirty="0"/>
              <a:t>Role model collaboration and accountability</a:t>
            </a:r>
          </a:p>
        </p:txBody>
      </p:sp>
    </p:spTree>
    <p:extLst>
      <p:ext uri="{BB962C8B-B14F-4D97-AF65-F5344CB8AC3E}">
        <p14:creationId xmlns:p14="http://schemas.microsoft.com/office/powerpoint/2010/main" val="404916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C9779B70-3419-C049-83CC-FBD3890691FE}"/>
              </a:ext>
            </a:extLst>
          </p:cNvPr>
          <p:cNvSpPr/>
          <p:nvPr/>
        </p:nvSpPr>
        <p:spPr>
          <a:xfrm>
            <a:off x="2363541" y="1338067"/>
            <a:ext cx="7079200" cy="43371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8D9E0F-EA1A-9840-84BC-1C4E93917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IT 705 - Project Management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380936-6793-F34E-957A-DE1995B5F358}"/>
              </a:ext>
            </a:extLst>
          </p:cNvPr>
          <p:cNvSpPr txBox="1">
            <a:spLocks/>
          </p:cNvSpPr>
          <p:nvPr/>
        </p:nvSpPr>
        <p:spPr>
          <a:xfrm>
            <a:off x="109939" y="365490"/>
            <a:ext cx="8991600" cy="706279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ROBERT GREENLEAF’S TEN CHARACTERISTICS OF A SERVANT LEADER</a:t>
            </a:r>
            <a:endParaRPr lang="en-US" altLang="en-US" sz="36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43EB0B-3D46-D04E-B184-C0641345CD82}"/>
              </a:ext>
            </a:extLst>
          </p:cNvPr>
          <p:cNvSpPr/>
          <p:nvPr/>
        </p:nvSpPr>
        <p:spPr>
          <a:xfrm>
            <a:off x="3327544" y="1980938"/>
            <a:ext cx="14959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>
              <a:spcAft>
                <a:spcPts val="450"/>
              </a:spcAft>
              <a:buClr>
                <a:prstClr val="black">
                  <a:lumMod val="50000"/>
                  <a:lumOff val="50000"/>
                </a:prstClr>
              </a:buClr>
              <a:defRPr/>
            </a:pPr>
            <a:r>
              <a:rPr lang="en-US" sz="1400" b="1" kern="0" dirty="0"/>
              <a:t>Listening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89D4F8-48F8-3B4B-9D78-5CC855EB9368}"/>
              </a:ext>
            </a:extLst>
          </p:cNvPr>
          <p:cNvSpPr/>
          <p:nvPr/>
        </p:nvSpPr>
        <p:spPr>
          <a:xfrm>
            <a:off x="2790938" y="2775187"/>
            <a:ext cx="14959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>
              <a:spcAft>
                <a:spcPts val="450"/>
              </a:spcAft>
              <a:buClr>
                <a:prstClr val="black">
                  <a:lumMod val="50000"/>
                  <a:lumOff val="50000"/>
                </a:prstClr>
              </a:buClr>
              <a:defRPr/>
            </a:pPr>
            <a:r>
              <a:rPr lang="en-US" sz="1400" b="1" kern="0" dirty="0"/>
              <a:t>Healing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4B92E7-9104-5D49-B9C6-208A33E14E0F}"/>
              </a:ext>
            </a:extLst>
          </p:cNvPr>
          <p:cNvSpPr/>
          <p:nvPr/>
        </p:nvSpPr>
        <p:spPr>
          <a:xfrm>
            <a:off x="3565809" y="3453655"/>
            <a:ext cx="14959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>
              <a:spcAft>
                <a:spcPts val="450"/>
              </a:spcAft>
              <a:buClr>
                <a:prstClr val="black">
                  <a:lumMod val="50000"/>
                  <a:lumOff val="50000"/>
                </a:prstClr>
              </a:buClr>
              <a:defRPr/>
            </a:pPr>
            <a:r>
              <a:rPr lang="en-US" sz="1400" b="1" kern="0" dirty="0"/>
              <a:t>Persuasion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5D1CAD-6CEF-A44E-9C6F-7EAC6B825833}"/>
              </a:ext>
            </a:extLst>
          </p:cNvPr>
          <p:cNvSpPr/>
          <p:nvPr/>
        </p:nvSpPr>
        <p:spPr>
          <a:xfrm>
            <a:off x="5416211" y="2424557"/>
            <a:ext cx="18095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spcAft>
                <a:spcPts val="450"/>
              </a:spcAft>
              <a:buClr>
                <a:prstClr val="black">
                  <a:lumMod val="50000"/>
                  <a:lumOff val="50000"/>
                </a:prstClr>
              </a:buClr>
              <a:defRPr/>
            </a:pPr>
            <a:r>
              <a:rPr lang="en-US" sz="1400" b="1" kern="0" dirty="0"/>
              <a:t>Conceptualization</a:t>
            </a:r>
            <a:endParaRPr lang="en-US" sz="1400" kern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7E83A7-5401-7845-B724-0DE4911AC21E}"/>
              </a:ext>
            </a:extLst>
          </p:cNvPr>
          <p:cNvSpPr/>
          <p:nvPr/>
        </p:nvSpPr>
        <p:spPr>
          <a:xfrm>
            <a:off x="7098475" y="3506639"/>
            <a:ext cx="14959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spcAft>
                <a:spcPts val="450"/>
              </a:spcAft>
              <a:buClr>
                <a:prstClr val="black">
                  <a:lumMod val="50000"/>
                  <a:lumOff val="50000"/>
                </a:prstClr>
              </a:buClr>
              <a:defRPr/>
            </a:pPr>
            <a:r>
              <a:rPr lang="en-US" sz="1400" b="1" kern="0" dirty="0"/>
              <a:t>Stewardship</a:t>
            </a:r>
            <a:endParaRPr lang="en-US" sz="1400" kern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9A0A29-D9C3-4D41-B7FC-1958B09ADCF3}"/>
              </a:ext>
            </a:extLst>
          </p:cNvPr>
          <p:cNvSpPr/>
          <p:nvPr/>
        </p:nvSpPr>
        <p:spPr>
          <a:xfrm>
            <a:off x="6106140" y="4222338"/>
            <a:ext cx="19846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spcAft>
                <a:spcPts val="450"/>
              </a:spcAft>
              <a:buClr>
                <a:prstClr val="black">
                  <a:lumMod val="50000"/>
                  <a:lumOff val="50000"/>
                </a:prstClr>
              </a:buClr>
              <a:defRPr/>
            </a:pPr>
            <a:r>
              <a:rPr lang="en-US" sz="1400" b="1" kern="0" dirty="0"/>
              <a:t>Building Community</a:t>
            </a:r>
            <a:endParaRPr lang="en-US" sz="1400" kern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DC9E15-3624-724C-9886-305230BDB98A}"/>
              </a:ext>
            </a:extLst>
          </p:cNvPr>
          <p:cNvSpPr/>
          <p:nvPr/>
        </p:nvSpPr>
        <p:spPr>
          <a:xfrm>
            <a:off x="5008365" y="3145878"/>
            <a:ext cx="14959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spcAft>
                <a:spcPts val="450"/>
              </a:spcAft>
              <a:buClr>
                <a:prstClr val="black">
                  <a:lumMod val="50000"/>
                  <a:lumOff val="50000"/>
                </a:prstClr>
              </a:buClr>
              <a:defRPr/>
            </a:pPr>
            <a:r>
              <a:rPr lang="en-US" sz="1400" b="1" kern="0" dirty="0"/>
              <a:t>Awareness</a:t>
            </a:r>
            <a:endParaRPr lang="en-US" sz="1400" kern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1ECAE5-E828-4E47-AEFD-EF29487E803B}"/>
              </a:ext>
            </a:extLst>
          </p:cNvPr>
          <p:cNvSpPr/>
          <p:nvPr/>
        </p:nvSpPr>
        <p:spPr>
          <a:xfrm>
            <a:off x="6794083" y="1703238"/>
            <a:ext cx="14959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spcAft>
                <a:spcPts val="450"/>
              </a:spcAft>
              <a:buClr>
                <a:prstClr val="black">
                  <a:lumMod val="50000"/>
                  <a:lumOff val="50000"/>
                </a:prstClr>
              </a:buClr>
              <a:defRPr/>
            </a:pPr>
            <a:r>
              <a:rPr lang="en-US" sz="1400" b="1" kern="0" dirty="0"/>
              <a:t>Empathy</a:t>
            </a:r>
            <a:endParaRPr lang="en-US" sz="1400" kern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C8ABE30-5E2C-1C42-9B4B-91E82C315C86}"/>
              </a:ext>
            </a:extLst>
          </p:cNvPr>
          <p:cNvSpPr/>
          <p:nvPr/>
        </p:nvSpPr>
        <p:spPr>
          <a:xfrm>
            <a:off x="2790938" y="4098249"/>
            <a:ext cx="14959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>
              <a:spcAft>
                <a:spcPts val="450"/>
              </a:spcAft>
              <a:buClr>
                <a:prstClr val="black">
                  <a:lumMod val="50000"/>
                  <a:lumOff val="50000"/>
                </a:prstClr>
              </a:buClr>
              <a:defRPr/>
            </a:pPr>
            <a:r>
              <a:rPr lang="en-US" sz="1400" b="1" kern="0" dirty="0"/>
              <a:t>Foresight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A0D54AD-B5CD-D444-8C2F-6C23A9BFB884}"/>
              </a:ext>
            </a:extLst>
          </p:cNvPr>
          <p:cNvSpPr/>
          <p:nvPr/>
        </p:nvSpPr>
        <p:spPr>
          <a:xfrm>
            <a:off x="4560595" y="5002265"/>
            <a:ext cx="26850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>
              <a:spcAft>
                <a:spcPts val="450"/>
              </a:spcAft>
              <a:buClr>
                <a:prstClr val="black">
                  <a:lumMod val="50000"/>
                  <a:lumOff val="50000"/>
                </a:prstClr>
              </a:buClr>
              <a:defRPr/>
            </a:pPr>
            <a:r>
              <a:rPr lang="en-US" sz="1400" b="1" kern="0" dirty="0"/>
              <a:t>Commitment to Growing People</a:t>
            </a:r>
          </a:p>
        </p:txBody>
      </p:sp>
    </p:spTree>
    <p:extLst>
      <p:ext uri="{BB962C8B-B14F-4D97-AF65-F5344CB8AC3E}">
        <p14:creationId xmlns:p14="http://schemas.microsoft.com/office/powerpoint/2010/main" val="76890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/>
      <p:bldP spid="15" grpId="0"/>
      <p:bldP spid="16" grpId="0"/>
      <p:bldP spid="18" grpId="0"/>
      <p:bldP spid="22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27FB0-05EB-904F-80D9-2911085B1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369" y="2596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Change Management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F8B24-20E6-0C4C-AE84-0563210EE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969" y="1585181"/>
            <a:ext cx="65024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04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41BF9-A889-3D41-89B7-9CF77D4B6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9DF3F0-0C50-F343-B2F0-6C93FA3FF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58A31963-E332-BA4F-BC1E-1B083634233B}"/>
              </a:ext>
            </a:extLst>
          </p:cNvPr>
          <p:cNvSpPr/>
          <p:nvPr/>
        </p:nvSpPr>
        <p:spPr>
          <a:xfrm>
            <a:off x="4185139" y="3024554"/>
            <a:ext cx="7438292" cy="1099833"/>
          </a:xfrm>
          <a:custGeom>
            <a:avLst/>
            <a:gdLst>
              <a:gd name="connsiteX0" fmla="*/ 0 w 6945923"/>
              <a:gd name="connsiteY0" fmla="*/ 537715 h 1006445"/>
              <a:gd name="connsiteX1" fmla="*/ 1705707 w 6945923"/>
              <a:gd name="connsiteY1" fmla="*/ 994915 h 1006445"/>
              <a:gd name="connsiteX2" fmla="*/ 5029200 w 6945923"/>
              <a:gd name="connsiteY2" fmla="*/ 115684 h 1006445"/>
              <a:gd name="connsiteX3" fmla="*/ 6945923 w 6945923"/>
              <a:gd name="connsiteY3" fmla="*/ 10176 h 1006445"/>
              <a:gd name="connsiteX4" fmla="*/ 6945923 w 6945923"/>
              <a:gd name="connsiteY4" fmla="*/ 10176 h 100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45923" h="1006445">
                <a:moveTo>
                  <a:pt x="0" y="537715"/>
                </a:moveTo>
                <a:cubicBezTo>
                  <a:pt x="433753" y="801484"/>
                  <a:pt x="867507" y="1065253"/>
                  <a:pt x="1705707" y="994915"/>
                </a:cubicBezTo>
                <a:cubicBezTo>
                  <a:pt x="2543907" y="924577"/>
                  <a:pt x="4155831" y="279807"/>
                  <a:pt x="5029200" y="115684"/>
                </a:cubicBezTo>
                <a:cubicBezTo>
                  <a:pt x="5902569" y="-48439"/>
                  <a:pt x="6945923" y="10176"/>
                  <a:pt x="6945923" y="10176"/>
                </a:cubicBezTo>
                <a:lnTo>
                  <a:pt x="6945923" y="10176"/>
                </a:lnTo>
              </a:path>
            </a:pathLst>
          </a:custGeom>
          <a:ln w="101600">
            <a:solidFill>
              <a:srgbClr val="FF0000"/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D97DD5-A9B7-9944-93B2-CE7D32AE31C1}"/>
              </a:ext>
            </a:extLst>
          </p:cNvPr>
          <p:cNvSpPr/>
          <p:nvPr/>
        </p:nvSpPr>
        <p:spPr>
          <a:xfrm>
            <a:off x="1125416" y="6374729"/>
            <a:ext cx="88098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>
                <a:solidFill>
                  <a:srgbClr val="3D3B49"/>
                </a:solidFill>
                <a:latin typeface="Noto serif"/>
              </a:rPr>
              <a:t>Source: On Death and Dying</a:t>
            </a:r>
            <a:r>
              <a:rPr lang="en-US" sz="1000" dirty="0">
                <a:solidFill>
                  <a:srgbClr val="3D3B49"/>
                </a:solidFill>
                <a:latin typeface="Noto serif"/>
              </a:rPr>
              <a:t> by </a:t>
            </a:r>
            <a:r>
              <a:rPr lang="en-US" sz="1000" dirty="0" err="1">
                <a:solidFill>
                  <a:srgbClr val="3D3B49"/>
                </a:solidFill>
                <a:latin typeface="Noto serif"/>
              </a:rPr>
              <a:t>Dr</a:t>
            </a:r>
            <a:r>
              <a:rPr lang="en-US" sz="1000" dirty="0">
                <a:solidFill>
                  <a:srgbClr val="3D3B49"/>
                </a:solidFill>
                <a:latin typeface="Noto serif"/>
              </a:rPr>
              <a:t> Elisabeth Kübler-Ross. Copyright © 1969 by Elisabeth Kübler-Ross; copyright renewed © 1997 by Elisabeth Kübler-Ross. All rights reserved.</a:t>
            </a:r>
            <a:endParaRPr lang="en-US" sz="1000" dirty="0"/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B45BEEF2-AD82-5543-AAA5-07A48FAA9525}"/>
              </a:ext>
            </a:extLst>
          </p:cNvPr>
          <p:cNvSpPr/>
          <p:nvPr/>
        </p:nvSpPr>
        <p:spPr>
          <a:xfrm>
            <a:off x="9677400" y="3641392"/>
            <a:ext cx="1811216" cy="1143000"/>
          </a:xfrm>
          <a:prstGeom prst="borderCallout1">
            <a:avLst>
              <a:gd name="adj1" fmla="val 18750"/>
              <a:gd name="adj2" fmla="val -8333"/>
              <a:gd name="adj3" fmla="val 39274"/>
              <a:gd name="adj4" fmla="val -164864"/>
            </a:avLst>
          </a:prstGeom>
          <a:solidFill>
            <a:srgbClr val="FF0000"/>
          </a:solidFill>
          <a:ln w="53975">
            <a:solidFill>
              <a:srgbClr val="FF0000"/>
            </a:solidFill>
            <a:headEnd type="none" w="lg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Goal of Change Management</a:t>
            </a:r>
          </a:p>
        </p:txBody>
      </p:sp>
    </p:spTree>
    <p:extLst>
      <p:ext uri="{BB962C8B-B14F-4D97-AF65-F5344CB8AC3E}">
        <p14:creationId xmlns:p14="http://schemas.microsoft.com/office/powerpoint/2010/main" val="359472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CBC2A-C987-4D40-9127-803827C9F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677" y="1"/>
            <a:ext cx="10515600" cy="861964"/>
          </a:xfrm>
        </p:spPr>
        <p:txBody>
          <a:bodyPr/>
          <a:lstStyle/>
          <a:p>
            <a:r>
              <a:rPr lang="en-US" dirty="0"/>
              <a:t>Agile and Waterfall – Change Impact on Staff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974E-5AC3-D241-B094-E6724B2DB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 705 - Project Management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48BB3063-89CD-044A-B7A3-7ABB72FD9AB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123791107"/>
              </p:ext>
            </p:extLst>
          </p:nvPr>
        </p:nvGraphicFramePr>
        <p:xfrm>
          <a:off x="25401" y="2518807"/>
          <a:ext cx="6416835" cy="4259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3399">
                  <a:extLst>
                    <a:ext uri="{9D8B030D-6E8A-4147-A177-3AD203B41FA5}">
                      <a16:colId xmlns:a16="http://schemas.microsoft.com/office/drawing/2014/main" val="550520874"/>
                    </a:ext>
                  </a:extLst>
                </a:gridCol>
                <a:gridCol w="2149123">
                  <a:extLst>
                    <a:ext uri="{9D8B030D-6E8A-4147-A177-3AD203B41FA5}">
                      <a16:colId xmlns:a16="http://schemas.microsoft.com/office/drawing/2014/main" val="2617017456"/>
                    </a:ext>
                  </a:extLst>
                </a:gridCol>
                <a:gridCol w="2464313">
                  <a:extLst>
                    <a:ext uri="{9D8B030D-6E8A-4147-A177-3AD203B41FA5}">
                      <a16:colId xmlns:a16="http://schemas.microsoft.com/office/drawing/2014/main" val="1249209493"/>
                    </a:ext>
                  </a:extLst>
                </a:gridCol>
              </a:tblGrid>
              <a:tr h="34755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CHARACTERISTIC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AGILE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WATERFALL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280726"/>
                  </a:ext>
                </a:extLst>
              </a:tr>
              <a:tr h="492367">
                <a:tc>
                  <a:txBody>
                    <a:bodyPr/>
                    <a:lstStyle/>
                    <a:p>
                      <a:r>
                        <a:rPr lang="en-US" sz="1400" b="1" dirty="0"/>
                        <a:t>Development 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Cyclical, Iterative, Incremental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Sequential and Singular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420792"/>
                  </a:ext>
                </a:extLst>
              </a:tr>
              <a:tr h="492367">
                <a:tc>
                  <a:txBody>
                    <a:bodyPr/>
                    <a:lstStyle/>
                    <a:p>
                      <a:r>
                        <a:rPr lang="en-US" sz="1400" b="1" dirty="0"/>
                        <a:t>Development Definition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Customer Orientated with Team Members Collaborating Constantly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Task Driven, Individuals Focusing on Their Tasks Primarily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722843"/>
                  </a:ext>
                </a:extLst>
              </a:tr>
              <a:tr h="695106">
                <a:tc>
                  <a:txBody>
                    <a:bodyPr/>
                    <a:lstStyle/>
                    <a:p>
                      <a:r>
                        <a:rPr lang="en-US" sz="1400" b="1" dirty="0"/>
                        <a:t>Requirement Definition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High Level Requirements Defined with More Detail Expected Nearer When Work Begins, Change Welcomed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Full Definition Defined at the Beginning of the Project, Minimal Change Expected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124116"/>
                  </a:ext>
                </a:extLst>
              </a:tr>
              <a:tr h="492367">
                <a:tc>
                  <a:txBody>
                    <a:bodyPr/>
                    <a:lstStyle/>
                    <a:p>
                      <a:r>
                        <a:rPr lang="en-US" sz="1400" b="1" dirty="0"/>
                        <a:t>Customer Engagement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Mainly at the Beginning and End of the Project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07981"/>
                  </a:ext>
                </a:extLst>
              </a:tr>
              <a:tr h="543052">
                <a:tc>
                  <a:txBody>
                    <a:bodyPr/>
                    <a:lstStyle/>
                    <a:p>
                      <a:r>
                        <a:rPr lang="en-US" sz="1400" b="1" dirty="0"/>
                        <a:t>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Supporting Team Focus on Customer, and Their Own Capabilities and Culture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Focus on Team Members Executing Toward Plan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9407069"/>
                  </a:ext>
                </a:extLst>
              </a:tr>
              <a:tr h="289628">
                <a:tc>
                  <a:txBody>
                    <a:bodyPr/>
                    <a:lstStyle/>
                    <a:p>
                      <a:r>
                        <a:rPr lang="en-US" sz="1400" b="1" dirty="0"/>
                        <a:t>Tactical Leader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Agile Team Itself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Project Manager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145573"/>
                  </a:ext>
                </a:extLst>
              </a:tr>
              <a:tr h="695106">
                <a:tc>
                  <a:txBody>
                    <a:bodyPr/>
                    <a:lstStyle/>
                    <a:p>
                      <a:r>
                        <a:rPr lang="en-US" sz="1400" b="1" dirty="0"/>
                        <a:t>Primary Measurement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Incremental Working Software for the Customer, Understanding the Customers Evolving Needs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Lines of code, Time Spent, Reported Percent Complete, Number of Defects Closed, Completeness of Project Requirements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82922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373EF44-858E-8D4F-83B9-B21439325385}"/>
              </a:ext>
            </a:extLst>
          </p:cNvPr>
          <p:cNvSpPr txBox="1"/>
          <p:nvPr/>
        </p:nvSpPr>
        <p:spPr>
          <a:xfrm>
            <a:off x="1039526" y="861963"/>
            <a:ext cx="9479902" cy="14773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Consider the table below comparing some key characteristics of Agile and Waterfall.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As a Team, discuss and identity from a change management </a:t>
            </a:r>
            <a:r>
              <a:rPr lang="en-US" dirty="0" err="1">
                <a:solidFill>
                  <a:schemeClr val="tx1"/>
                </a:solidFill>
              </a:rPr>
              <a:t>lense</a:t>
            </a:r>
            <a:r>
              <a:rPr lang="en-US" dirty="0">
                <a:solidFill>
                  <a:schemeClr val="tx1"/>
                </a:solidFill>
              </a:rPr>
              <a:t>, how a transition to agile from waterfall might make people feel in the following roles:</a:t>
            </a:r>
          </a:p>
          <a:p>
            <a:r>
              <a:rPr lang="en-US" dirty="0">
                <a:solidFill>
                  <a:schemeClr val="tx1"/>
                </a:solidFill>
              </a:rPr>
              <a:t>Project Manager, Business Analyst (writes requirements) QA (testers), Staff Managers)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D49AC8-7552-A145-929A-DC839EC05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235" y="3307080"/>
            <a:ext cx="5993605" cy="337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086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08E7C2-131E-C04B-BBCD-D087366F1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076" y="0"/>
            <a:ext cx="8657250" cy="649293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87615E-B21C-704F-B2A0-6885E7819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 705 - Project Management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7AD264-9728-0E4A-B5AB-9F6BA11EB8D8}"/>
              </a:ext>
            </a:extLst>
          </p:cNvPr>
          <p:cNvSpPr txBox="1"/>
          <p:nvPr/>
        </p:nvSpPr>
        <p:spPr>
          <a:xfrm>
            <a:off x="7500550" y="4905632"/>
            <a:ext cx="1136821" cy="261610"/>
          </a:xfrm>
          <a:prstGeom prst="rect">
            <a:avLst/>
          </a:prstGeom>
          <a:solidFill>
            <a:srgbClr val="00539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Engagement</a:t>
            </a:r>
          </a:p>
        </p:txBody>
      </p:sp>
    </p:spTree>
    <p:extLst>
      <p:ext uri="{BB962C8B-B14F-4D97-AF65-F5344CB8AC3E}">
        <p14:creationId xmlns:p14="http://schemas.microsoft.com/office/powerpoint/2010/main" val="1451525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Remember our friends with the cart?  </a:t>
            </a:r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982" y="1396674"/>
            <a:ext cx="4828451" cy="28776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8657" y="1754945"/>
            <a:ext cx="62482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/>
              <a:t>They need…</a:t>
            </a:r>
          </a:p>
          <a:p>
            <a:pPr algn="l"/>
            <a:r>
              <a:rPr lang="en-US" sz="2400" b="1"/>
              <a:t>A</a:t>
            </a:r>
            <a:r>
              <a:rPr lang="en-US" sz="2400"/>
              <a:t>. To know about the wheels</a:t>
            </a:r>
          </a:p>
          <a:p>
            <a:pPr algn="l"/>
            <a:r>
              <a:rPr lang="en-US" sz="2400" b="1"/>
              <a:t>D</a:t>
            </a:r>
            <a:r>
              <a:rPr lang="en-US" sz="2400"/>
              <a:t>. To want the wheels</a:t>
            </a:r>
          </a:p>
          <a:p>
            <a:pPr algn="l"/>
            <a:r>
              <a:rPr lang="en-US" sz="2400" b="1"/>
              <a:t>K</a:t>
            </a:r>
            <a:r>
              <a:rPr lang="en-US" sz="2400"/>
              <a:t>. To know how the wheels work</a:t>
            </a:r>
          </a:p>
          <a:p>
            <a:pPr algn="l"/>
            <a:r>
              <a:rPr lang="en-US" sz="2400" b="1"/>
              <a:t>A</a:t>
            </a:r>
            <a:r>
              <a:rPr lang="en-US" sz="2400"/>
              <a:t>. To use the wheels</a:t>
            </a:r>
          </a:p>
          <a:p>
            <a:pPr algn="l"/>
            <a:r>
              <a:rPr lang="en-US" sz="2400" b="1"/>
              <a:t>R</a:t>
            </a:r>
            <a:r>
              <a:rPr lang="en-US" sz="2400"/>
              <a:t>. Lasting change through reinforcement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272" y="4446613"/>
            <a:ext cx="4663505" cy="13349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14092" y="5951439"/>
            <a:ext cx="63890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More info at https://www.prosci.com/adkar/adkar-model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86D3FD-BD3E-4547-A280-BD0C5C799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/>
              <a:t>IT 705 - 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355297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CBC2A-C987-4D40-9127-803827C9F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677" y="0"/>
            <a:ext cx="10515600" cy="1325563"/>
          </a:xfrm>
        </p:spPr>
        <p:txBody>
          <a:bodyPr/>
          <a:lstStyle/>
          <a:p>
            <a:r>
              <a:rPr lang="en-US" dirty="0"/>
              <a:t>Agile and Waterfall – Change Impact on Staff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974E-5AC3-D241-B094-E6724B2DB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 705 - Project Management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73EF44-858E-8D4F-83B9-B21439325385}"/>
              </a:ext>
            </a:extLst>
          </p:cNvPr>
          <p:cNvSpPr txBox="1"/>
          <p:nvPr/>
        </p:nvSpPr>
        <p:spPr>
          <a:xfrm>
            <a:off x="1039526" y="1041480"/>
            <a:ext cx="9479902" cy="20313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Select ONE Role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	(Project Manager, Business Analyst (writes requirements) QA (testers), Staff Managers)</a:t>
            </a:r>
          </a:p>
          <a:p>
            <a:r>
              <a:rPr lang="en-US" dirty="0">
                <a:solidFill>
                  <a:schemeClr val="tx1"/>
                </a:solidFill>
              </a:rPr>
              <a:t>from the Prior Exercise Who Your Team Has Identified as Someone Who May Have a Challenging Time with the Change from Waterfall to Agile.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Using the ADKAR Method, Outline Steps You Might Try and Work with that Individual to help Minimize Their Own Change Management Curve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02182A-0F17-6648-B255-6C6A78003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4608"/>
            <a:ext cx="6293545" cy="3513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9E2BD9-2276-8340-9003-CF6AAD6A0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402" y="3312264"/>
            <a:ext cx="5862599" cy="32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932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65679</TotalTime>
  <Words>791</Words>
  <Application>Microsoft Macintosh PowerPoint</Application>
  <PresentationFormat>Widescreen</PresentationFormat>
  <Paragraphs>111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Century Gothic</vt:lpstr>
      <vt:lpstr>Courier New</vt:lpstr>
      <vt:lpstr>Noto serif</vt:lpstr>
      <vt:lpstr>Wingdings</vt:lpstr>
      <vt:lpstr>Office Theme</vt:lpstr>
      <vt:lpstr>ADAPTING AGILE     Servant Leadership Change Management Scrum Values &amp; Pillars</vt:lpstr>
      <vt:lpstr>Servant Leadership</vt:lpstr>
      <vt:lpstr>PowerPoint Presentation</vt:lpstr>
      <vt:lpstr>Change Management</vt:lpstr>
      <vt:lpstr>PowerPoint Presentation</vt:lpstr>
      <vt:lpstr>Agile and Waterfall – Change Impact on Staff</vt:lpstr>
      <vt:lpstr>PowerPoint Presentation</vt:lpstr>
      <vt:lpstr>Remember our friends with the cart?  </vt:lpstr>
      <vt:lpstr>Agile and Waterfall – Change Impact on Staff</vt:lpstr>
      <vt:lpstr>SCRUM SUPPORTS HEALTHY TEAM CULTURE</vt:lpstr>
      <vt:lpstr>SCRUM VALUES AND PILLARS</vt:lpstr>
      <vt:lpstr>How Might the Scrum Values and Pillars Help Prevent “Unethical” Actions from Occurring within an Organization (identify at least 3 values or Pillars and their actions)?</vt:lpstr>
      <vt:lpstr>NEXT CLASS - MIDTERM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 Origns</dc:title>
  <dc:creator>Michael O'Reilly</dc:creator>
  <cp:lastModifiedBy>Michael O'Reilly</cp:lastModifiedBy>
  <cp:revision>122</cp:revision>
  <dcterms:created xsi:type="dcterms:W3CDTF">2018-07-07T16:00:24Z</dcterms:created>
  <dcterms:modified xsi:type="dcterms:W3CDTF">2022-09-20T23:56:57Z</dcterms:modified>
</cp:coreProperties>
</file>